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8" r:id="rId6"/>
    <p:sldId id="270" r:id="rId7"/>
    <p:sldId id="260" r:id="rId8"/>
    <p:sldId id="261" r:id="rId9"/>
    <p:sldId id="262" r:id="rId10"/>
    <p:sldId id="263" r:id="rId11"/>
    <p:sldId id="264" r:id="rId12"/>
    <p:sldId id="266" r:id="rId13"/>
    <p:sldId id="271" r:id="rId14"/>
    <p:sldId id="265" r:id="rId15"/>
    <p:sldId id="267" r:id="rId16"/>
    <p:sldId id="269" r:id="rId17"/>
  </p:sldIdLst>
  <p:sldSz cx="14630400" cy="8229600"/>
  <p:notesSz cx="8229600" cy="14630400"/>
  <p:embeddedFontLst>
    <p:embeddedFont>
      <p:font typeface="Prata" panose="020B0604020202020204" charset="0"/>
      <p:regular r:id="rId19"/>
    </p:embeddedFont>
    <p:embeddedFont>
      <p:font typeface="Segoe UI" panose="020B0502040204020203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A1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1" autoAdjust="0"/>
  </p:normalViewPr>
  <p:slideViewPr>
    <p:cSldViewPr snapToGrid="0" snapToObjects="1">
      <p:cViewPr varScale="1">
        <p:scale>
          <a:sx n="91" d="100"/>
          <a:sy n="91" d="100"/>
        </p:scale>
        <p:origin x="44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65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32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3122C-AF0C-E28E-FA15-E9CCE403E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E6BA84-8A7A-3257-C459-AB7A240F3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95E962-C0A3-CCBF-3FD3-C3FDAAD56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31DF6-7DDA-81BD-8392-339E9A55DC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32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FE309-0425-3779-3A8A-242149A53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D7C2A3-D25E-4A9A-A571-B4315FA9EC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DAA661-0C2E-E0D9-F8B7-784A1ECBA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4C806-0B74-2BBB-105B-FB7137514E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2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8FCF3-F6EF-5A2D-1A6B-B74F95A39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9287D-B201-58AA-8DB3-21AE86F63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555B8D-F691-702F-6647-5A65A92BB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825A0-123A-8E5D-5827-736322201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41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hyperlink" Target="(https:/github.com/3bdulah/esp32-ai-follow-me-robot)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93790" y="1714500"/>
            <a:ext cx="7556421" cy="2139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ESP32-CAM AI Follow-Me Robot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20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Wireless Control • Obstacle Avoidance • Web Interface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CMP3010 – Embedded Systems Programming Project</a:t>
            </a:r>
            <a:endParaRPr lang="en-US" sz="1750" dirty="0">
              <a:solidFill>
                <a:srgbClr val="BDA189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Bahçeşehir University | Spring 2025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Presentation Date: May 23, 2025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EDCFB7-9864-6F3B-618A-C67A8D164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583" y="7524654"/>
            <a:ext cx="2571817" cy="5934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17614" y="3021980"/>
            <a:ext cx="5950657" cy="20274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1047512"/>
            <a:ext cx="69783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Software Implementation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78860" y="21389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Languages &amp; IDE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2428750"/>
            <a:ext cx="6819305" cy="10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</a:rPr>
              <a:t>Arduino (C++) 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</a:rPr>
              <a:t>– For controlling motors, ultrasonic sensor, and LED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</a:rPr>
              <a:t>Python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</a:rPr>
              <a:t> – For hand tracking, UI, and communication logic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</a:rPr>
              <a:t>IDEs used: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</a:rPr>
              <a:t>Arduino IDE 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</a:rPr>
              <a:t>and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</a:rPr>
              <a:t>PyCharm</a:t>
            </a:r>
          </a:p>
        </p:txBody>
      </p:sp>
      <p:sp>
        <p:nvSpPr>
          <p:cNvPr id="9" name="Shape 6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878860" y="35237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Libraries Used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3840354"/>
            <a:ext cx="3119153" cy="10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 err="1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</a:rPr>
              <a:t>MediaPipe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</a:rPr>
              <a:t> – Hand tracking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</a:rPr>
              <a:t>OpenCV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</a:rPr>
              <a:t> – Stream processing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 err="1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</a:rPr>
              <a:t>Gradio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</a:rPr>
              <a:t> – Web UI interface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78860" y="49085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Code Structure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30906" y="5251958"/>
            <a:ext cx="6819305" cy="1041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hand_tracking.py 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- Detects hand &amp; sends commands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robot_ui.py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- </a:t>
            </a:r>
            <a:r>
              <a:rPr lang="en-US" sz="1750" dirty="0" err="1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Gradio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UI and manual control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fr-FR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Arduino code </a:t>
            </a:r>
            <a:r>
              <a:rPr lang="fr-FR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– </a:t>
            </a:r>
            <a:r>
              <a:rPr lang="fr-FR" sz="1750" dirty="0" err="1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Listens</a:t>
            </a:r>
            <a:r>
              <a:rPr lang="fr-FR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to serial, </a:t>
            </a:r>
            <a:r>
              <a:rPr lang="fr-FR" sz="1750" dirty="0" err="1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handles</a:t>
            </a:r>
            <a:r>
              <a:rPr lang="fr-FR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</a:t>
            </a:r>
            <a:r>
              <a:rPr lang="fr-FR" sz="1750" dirty="0" err="1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movement</a:t>
            </a:r>
            <a:r>
              <a:rPr lang="fr-FR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</a:t>
            </a:r>
            <a:r>
              <a:rPr lang="fr-FR" sz="1750" dirty="0" err="1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commands</a:t>
            </a:r>
            <a:r>
              <a:rPr lang="fr-FR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and obstacle </a:t>
            </a:r>
            <a:r>
              <a:rPr lang="fr-FR" sz="1750" dirty="0" err="1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avoidance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878860" y="62934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15309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Repository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1530906" y="6609986"/>
            <a:ext cx="9719686" cy="416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  <a:hlinkClick r:id="rId4"/>
              </a:rPr>
              <a:t>GitHub Repository: esp32-ai-follow-me-robot</a:t>
            </a:r>
            <a:endParaRPr lang="en-US" sz="17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476022-22B1-C0FA-C603-7418E6A5B852}"/>
              </a:ext>
            </a:extLst>
          </p:cNvPr>
          <p:cNvSpPr txBox="1"/>
          <p:nvPr/>
        </p:nvSpPr>
        <p:spPr>
          <a:xfrm>
            <a:off x="4753639" y="3840354"/>
            <a:ext cx="3823385" cy="1546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</a:rPr>
              <a:t>Requests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</a:rPr>
              <a:t> – for HTTP communication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</a:rPr>
              <a:t>Arduino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</a:rPr>
              <a:t> – </a:t>
            </a:r>
            <a:r>
              <a:rPr lang="en-US" sz="1750" dirty="0" err="1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</a:rPr>
              <a:t>NewPing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</a:rPr>
              <a:t>, Serial, basic I/O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82836C9-5CD7-BA99-ACD2-108BAFDA6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2886" y="7630843"/>
            <a:ext cx="2137514" cy="5430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280190" y="2100620"/>
            <a:ext cx="74353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Results and Demonstration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6280190" y="3149560"/>
            <a:ext cx="7556421" cy="2979420"/>
          </a:xfrm>
          <a:prstGeom prst="roundRect">
            <a:avLst>
              <a:gd name="adj" fmla="val 11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87810" y="315718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514624" y="330088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Following Speed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835396" y="3300889"/>
            <a:ext cx="37667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~0.5 m/s (based on hand tracking accuracy)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80750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514624" y="395120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Obstacle Avoidance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835396" y="3951208"/>
            <a:ext cx="37667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100% stop accuracy within 20 cm range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7810" y="445781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514624" y="460152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Wireless Control Delay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835396" y="4601528"/>
            <a:ext cx="37667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~80–100 </a:t>
            </a:r>
            <a:r>
              <a:rPr lang="en-US" sz="1750" dirty="0" err="1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ms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(</a:t>
            </a:r>
            <a:r>
              <a:rPr lang="en-US" sz="1750" dirty="0" err="1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Gradio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→ ESP32 → Arduino)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7810" y="510813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6514624" y="525184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Battery Life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827776" y="5081796"/>
            <a:ext cx="3766780" cy="1133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Up to 2 hours continuous tracking operation (Tested under normal tracking conditions)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D6BB909-2804-73F3-B3C9-6400114EC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5928" y="7550043"/>
            <a:ext cx="2052712" cy="628758"/>
          </a:xfrm>
          <a:prstGeom prst="rect">
            <a:avLst/>
          </a:prstGeom>
        </p:spPr>
      </p:pic>
      <p:pic>
        <p:nvPicPr>
          <p:cNvPr id="20" name="video">
            <a:hlinkClick r:id="" action="ppaction://media"/>
            <a:extLst>
              <a:ext uri="{FF2B5EF4-FFF2-40B4-BE49-F238E27FC236}">
                <a16:creationId xmlns:a16="http://schemas.microsoft.com/office/drawing/2014/main" id="{78EC0A55-AF0C-27C7-A301-CD9E8B682D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4876" y="720645"/>
            <a:ext cx="3657600" cy="64611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E57CCB-8C6C-5600-EC8E-488B360E0F0F}"/>
              </a:ext>
            </a:extLst>
          </p:cNvPr>
          <p:cNvSpPr txBox="1"/>
          <p:nvPr/>
        </p:nvSpPr>
        <p:spPr>
          <a:xfrm>
            <a:off x="915352" y="7181770"/>
            <a:ext cx="3657600" cy="804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Demo: Real-time hand tracking and robot response speed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9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321" y="371118"/>
            <a:ext cx="3374231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Demo Highlights</a:t>
            </a:r>
            <a:endParaRPr lang="en-US" sz="265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69665" y="1062752"/>
            <a:ext cx="1179543" cy="20853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15264" y="1062752"/>
            <a:ext cx="1687116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Hand Tracking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4015263" y="1354574"/>
            <a:ext cx="10314053" cy="842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The robot uses real-time hand tracking (</a:t>
            </a:r>
            <a:r>
              <a:rPr lang="en-US" sz="1750" b="1" dirty="0" err="1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MediaPipe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) to follow a user's hand. Smooth directional control is </a:t>
            </a:r>
          </a:p>
          <a:p>
            <a:pPr marL="0" indent="0" algn="l">
              <a:lnSpc>
                <a:spcPts val="17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triggered based on hand position (left, center, right).</a:t>
            </a:r>
            <a:endParaRPr lang="en-US" sz="1750" dirty="0"/>
          </a:p>
        </p:txBody>
      </p:sp>
      <p:pic>
        <p:nvPicPr>
          <p:cNvPr id="6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9183" y="3418046"/>
            <a:ext cx="2780506" cy="20853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15264" y="3418046"/>
            <a:ext cx="2142530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Approaching Obstacle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015265" y="3709868"/>
            <a:ext cx="10142814" cy="728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As the robot approaches a nearby object, the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ultrasonic sensor 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detects it within 20 cm and prepares to </a:t>
            </a:r>
          </a:p>
          <a:p>
            <a:pPr marL="0" indent="0" algn="l">
              <a:lnSpc>
                <a:spcPts val="17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stop or reroute.</a:t>
            </a:r>
            <a:endParaRPr lang="en-US" sz="1750" dirty="0"/>
          </a:p>
        </p:txBody>
      </p:sp>
      <p:pic>
        <p:nvPicPr>
          <p:cNvPr id="9" name="Image 2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9183" y="5773341"/>
            <a:ext cx="2780506" cy="20853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015264" y="5773341"/>
            <a:ext cx="2143244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Active Obstacle Avoidance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4015264" y="6065163"/>
            <a:ext cx="10142815" cy="517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Upon detection, the robot stops and performs a 90° turn to avoid the object, maintaining safe and </a:t>
            </a:r>
          </a:p>
          <a:p>
            <a:pPr marL="0" indent="0" algn="l">
              <a:lnSpc>
                <a:spcPts val="17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autonomous navigation.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00D3F2-BB5B-A190-50F9-D89EC67EC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2728" y="7409844"/>
            <a:ext cx="2276232" cy="6972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DB32EA-FF26-6E2E-5AED-E72BEB1B7A1C}"/>
              </a:ext>
            </a:extLst>
          </p:cNvPr>
          <p:cNvSpPr txBox="1"/>
          <p:nvPr/>
        </p:nvSpPr>
        <p:spPr>
          <a:xfrm>
            <a:off x="3871452" y="7407455"/>
            <a:ext cx="8069513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700"/>
              </a:lnSpc>
            </a:pPr>
            <a:r>
              <a:rPr lang="en-US" sz="180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Live demo showcased real-time AI </a:t>
            </a:r>
            <a:r>
              <a:rPr lang="en-US" sz="180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— combining vision, sensing, and motion control with accuracy and autonomy.</a:t>
            </a:r>
            <a:endParaRPr lang="en-US"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3B753909-35E4-9262-CF6F-C1E81BA98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587" y="7789717"/>
            <a:ext cx="2524813" cy="439883"/>
          </a:xfrm>
          <a:prstGeom prst="rect">
            <a:avLst/>
          </a:prstGeom>
        </p:spPr>
      </p:pic>
      <p:sp>
        <p:nvSpPr>
          <p:cNvPr id="3" name="Text 1">
            <a:extLst>
              <a:ext uri="{FF2B5EF4-FFF2-40B4-BE49-F238E27FC236}">
                <a16:creationId xmlns:a16="http://schemas.microsoft.com/office/drawing/2014/main" id="{27A64DA9-5646-0C45-450B-1DAE176FFC7C}"/>
              </a:ext>
            </a:extLst>
          </p:cNvPr>
          <p:cNvSpPr/>
          <p:nvPr/>
        </p:nvSpPr>
        <p:spPr>
          <a:xfrm>
            <a:off x="240897" y="338733"/>
            <a:ext cx="69783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BDA189"/>
                </a:solidFill>
                <a:latin typeface="Prata" panose="020B0604020202020204" charset="0"/>
              </a:rPr>
              <a:t>Our Development Journey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07054-EBD4-5904-D74E-218086114D9E}"/>
              </a:ext>
            </a:extLst>
          </p:cNvPr>
          <p:cNvSpPr txBox="1"/>
          <p:nvPr/>
        </p:nvSpPr>
        <p:spPr>
          <a:xfrm>
            <a:off x="927089" y="3969273"/>
            <a:ext cx="2626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BDA189"/>
                </a:solidFill>
              </a:rPr>
              <a:t>Early Construction Phase</a:t>
            </a:r>
          </a:p>
        </p:txBody>
      </p:sp>
      <p:pic>
        <p:nvPicPr>
          <p:cNvPr id="10" name="Picture 9" descr="A group of men working on a computer&#10;&#10;AI-generated content may be incorrect.">
            <a:extLst>
              <a:ext uri="{FF2B5EF4-FFF2-40B4-BE49-F238E27FC236}">
                <a16:creationId xmlns:a16="http://schemas.microsoft.com/office/drawing/2014/main" id="{045C068E-690D-DD7A-127D-F095809A34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3985" b="16226"/>
          <a:stretch/>
        </p:blipFill>
        <p:spPr>
          <a:xfrm>
            <a:off x="313077" y="1095680"/>
            <a:ext cx="4086210" cy="28481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E74319-519C-6CBF-F41C-60CE9A6E4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896" y="1095681"/>
            <a:ext cx="4488874" cy="2848104"/>
          </a:xfrm>
          <a:prstGeom prst="rect">
            <a:avLst/>
          </a:prstGeom>
        </p:spPr>
      </p:pic>
      <p:pic>
        <p:nvPicPr>
          <p:cNvPr id="15" name="Picture 14" descr="A person sitting on the floor&#10;&#10;AI-generated content may be incorrect.">
            <a:extLst>
              <a:ext uri="{FF2B5EF4-FFF2-40B4-BE49-F238E27FC236}">
                <a16:creationId xmlns:a16="http://schemas.microsoft.com/office/drawing/2014/main" id="{51DB6FF7-09D6-EDFC-493D-8E9ED358C8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6455" b="4924"/>
          <a:stretch/>
        </p:blipFill>
        <p:spPr>
          <a:xfrm>
            <a:off x="384375" y="4522712"/>
            <a:ext cx="4014911" cy="3078674"/>
          </a:xfrm>
          <a:prstGeom prst="rect">
            <a:avLst/>
          </a:prstGeom>
        </p:spPr>
      </p:pic>
      <p:pic>
        <p:nvPicPr>
          <p:cNvPr id="19" name="Picture 18" descr="A table with tools and a plastic bag&#10;&#10;AI-generated content may be incorrect.">
            <a:extLst>
              <a:ext uri="{FF2B5EF4-FFF2-40B4-BE49-F238E27FC236}">
                <a16:creationId xmlns:a16="http://schemas.microsoft.com/office/drawing/2014/main" id="{19031B62-0A23-E1A8-E021-E42D187A8B7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7312" r="6251"/>
          <a:stretch/>
        </p:blipFill>
        <p:spPr>
          <a:xfrm>
            <a:off x="5049382" y="4522712"/>
            <a:ext cx="4339773" cy="3010202"/>
          </a:xfrm>
          <a:prstGeom prst="rect">
            <a:avLst/>
          </a:prstGeom>
        </p:spPr>
      </p:pic>
      <p:pic>
        <p:nvPicPr>
          <p:cNvPr id="21" name="Picture 20" descr="A robot on a table&#10;&#10;AI-generated content may be incorrect.">
            <a:extLst>
              <a:ext uri="{FF2B5EF4-FFF2-40B4-BE49-F238E27FC236}">
                <a16:creationId xmlns:a16="http://schemas.microsoft.com/office/drawing/2014/main" id="{C46090B5-1FFE-C931-A612-ED7ED16AE8D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115" b="8467"/>
          <a:stretch/>
        </p:blipFill>
        <p:spPr>
          <a:xfrm>
            <a:off x="9883896" y="4522712"/>
            <a:ext cx="4488874" cy="30102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DBEC55-124C-07EB-D110-10E937988217}"/>
              </a:ext>
            </a:extLst>
          </p:cNvPr>
          <p:cNvSpPr txBox="1"/>
          <p:nvPr/>
        </p:nvSpPr>
        <p:spPr>
          <a:xfrm>
            <a:off x="6156495" y="3973203"/>
            <a:ext cx="290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DA189"/>
                </a:solidFill>
              </a:rPr>
              <a:t>First working demo</a:t>
            </a:r>
          </a:p>
        </p:txBody>
      </p:sp>
      <p:pic>
        <p:nvPicPr>
          <p:cNvPr id="24" name="Picture 23" descr="A computer on a table with a computer and a keyboard&#10;&#10;AI-generated content may be incorrect.">
            <a:extLst>
              <a:ext uri="{FF2B5EF4-FFF2-40B4-BE49-F238E27FC236}">
                <a16:creationId xmlns:a16="http://schemas.microsoft.com/office/drawing/2014/main" id="{A0386865-BC16-06E5-B0C7-F6E37DD26C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9382" y="1095680"/>
            <a:ext cx="4339774" cy="28775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BEB45DB-D244-8831-8A7F-A51EBF7C801F}"/>
              </a:ext>
            </a:extLst>
          </p:cNvPr>
          <p:cNvSpPr txBox="1"/>
          <p:nvPr/>
        </p:nvSpPr>
        <p:spPr>
          <a:xfrm>
            <a:off x="10958840" y="3973203"/>
            <a:ext cx="254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DA189"/>
                </a:solidFill>
              </a:rPr>
              <a:t>Setting up the Camera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4D57CA-9A22-4E75-1EAD-08AAAC16BF36}"/>
              </a:ext>
            </a:extLst>
          </p:cNvPr>
          <p:cNvSpPr txBox="1"/>
          <p:nvPr/>
        </p:nvSpPr>
        <p:spPr>
          <a:xfrm>
            <a:off x="1563554" y="7601386"/>
            <a:ext cx="375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DA189"/>
                </a:solidFill>
              </a:rPr>
              <a:t>Full Demo Trial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3374B7-1A0C-7840-5A8A-9D4A29CE5EC8}"/>
              </a:ext>
            </a:extLst>
          </p:cNvPr>
          <p:cNvSpPr txBox="1"/>
          <p:nvPr/>
        </p:nvSpPr>
        <p:spPr>
          <a:xfrm>
            <a:off x="6123340" y="7576838"/>
            <a:ext cx="2970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BDA189"/>
                </a:solidFill>
              </a:rPr>
              <a:t>Last Arrangements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1789D2-AE0A-E8F2-867E-5472DD4DAA0F}"/>
              </a:ext>
            </a:extLst>
          </p:cNvPr>
          <p:cNvSpPr txBox="1"/>
          <p:nvPr/>
        </p:nvSpPr>
        <p:spPr>
          <a:xfrm>
            <a:off x="11276437" y="7532914"/>
            <a:ext cx="7364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BDA189"/>
                </a:solidFill>
              </a:rPr>
              <a:t>The Final Boss</a:t>
            </a:r>
          </a:p>
        </p:txBody>
      </p:sp>
    </p:spTree>
    <p:extLst>
      <p:ext uri="{BB962C8B-B14F-4D97-AF65-F5344CB8AC3E}">
        <p14:creationId xmlns:p14="http://schemas.microsoft.com/office/powerpoint/2010/main" val="419883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93790" y="14145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and Future Work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31723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530906" y="3250168"/>
            <a:ext cx="29507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Achievements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557774"/>
            <a:ext cx="4200821" cy="999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Built a functional AI-powered robot that: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• Tracks and follows a user via hand gestures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• Avoids obstacles in real time</a:t>
            </a:r>
          </a:p>
        </p:txBody>
      </p:sp>
      <p:sp>
        <p:nvSpPr>
          <p:cNvPr id="8" name="Shape 5"/>
          <p:cNvSpPr/>
          <p:nvPr/>
        </p:nvSpPr>
        <p:spPr>
          <a:xfrm>
            <a:off x="793790" y="45571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1530906" y="4634984"/>
            <a:ext cx="30476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530906" y="51254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Upgrade to a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Jetson Nano or Pi Zero 2 W 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for onboard AI processing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530906" y="55676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Integrate SLAM 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to allow intelligent navigation and mapping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530906" y="600979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Expand to gesture-based command recognition 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(e.g., stop, turn)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530906" y="6451997"/>
            <a:ext cx="6819305" cy="729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Add mobile control app 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(</a:t>
            </a:r>
            <a:r>
              <a:rPr lang="en-US" sz="1750" dirty="0" err="1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Gradio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→ Android/iOS front end)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</a:rPr>
              <a:t>Battery monitoring + LED indicators for health + mode status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1F745B-5DEA-C370-DA1A-2F1B589E7E81}"/>
              </a:ext>
            </a:extLst>
          </p:cNvPr>
          <p:cNvSpPr txBox="1"/>
          <p:nvPr/>
        </p:nvSpPr>
        <p:spPr>
          <a:xfrm>
            <a:off x="5642517" y="3889140"/>
            <a:ext cx="7315200" cy="804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• Supports manual and autonomous modes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• Includes interactive behavior like random mode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38EE7-A40A-044B-9E0B-7F3A68F10F6B}"/>
              </a:ext>
            </a:extLst>
          </p:cNvPr>
          <p:cNvSpPr txBox="1"/>
          <p:nvPr/>
        </p:nvSpPr>
        <p:spPr>
          <a:xfrm>
            <a:off x="10364085" y="3898715"/>
            <a:ext cx="4344374" cy="432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• Uses a web interface for control &amp; demo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18DEA04-0005-B8E0-3E4F-5001F34D4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929" y="7431078"/>
            <a:ext cx="2728808" cy="7049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6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MediaPipe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: Used for real-time hand tracking with landmark detection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OpenCV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: Used for frame capture, image preprocessing, and stream handling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Gradio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: Framework used to build the custom web control interface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ESP32-CAM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Documentation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: Hardware setup and serial communication reference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8889"/>
            <a:ext cx="13042821" cy="125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ChatGPT-4o (OpenAI)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: Assisted with hardware planning, debugging, and full project documentation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</a:rPr>
              <a:t>Prof. Mahmut </a:t>
            </a:r>
            <a:r>
              <a:rPr lang="en-US" sz="1750" b="1" dirty="0" err="1">
                <a:solidFill>
                  <a:srgbClr val="BDA189"/>
                </a:solidFill>
              </a:rPr>
              <a:t>Ağan</a:t>
            </a:r>
            <a:r>
              <a:rPr lang="en-US" sz="1750" dirty="0">
                <a:solidFill>
                  <a:srgbClr val="BDA189"/>
                </a:solidFill>
              </a:rPr>
              <a:t>: Project supervisor, CMP3010 – Bahçeşehir University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</a:rPr>
              <a:t>Fahd Al-</a:t>
            </a:r>
            <a:r>
              <a:rPr lang="en-US" sz="1750" b="1" dirty="0" err="1">
                <a:solidFill>
                  <a:srgbClr val="BDA189"/>
                </a:solidFill>
              </a:rPr>
              <a:t>Sattaf</a:t>
            </a:r>
            <a:r>
              <a:rPr lang="en-US" sz="1750" dirty="0">
                <a:solidFill>
                  <a:srgbClr val="BDA189"/>
                </a:solidFill>
              </a:rPr>
              <a:t>: Provided hands-on support with hardware wiring, testing, and debugging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5CB3E0-1B1C-2524-DD90-83B8EB85D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8168" y="7535150"/>
            <a:ext cx="1900312" cy="58207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02270-6459-E387-9168-3F1382BB5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7FFDE90D-1DC1-69D3-658D-4EBB71840577}"/>
              </a:ext>
            </a:extLst>
          </p:cNvPr>
          <p:cNvSpPr/>
          <p:nvPr/>
        </p:nvSpPr>
        <p:spPr>
          <a:xfrm>
            <a:off x="4033809" y="2274849"/>
            <a:ext cx="8024774" cy="1991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96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</a:t>
            </a:r>
            <a:endParaRPr lang="en-US" sz="96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259A981-048C-05FE-6C6C-6D639B029B6E}"/>
              </a:ext>
            </a:extLst>
          </p:cNvPr>
          <p:cNvSpPr/>
          <p:nvPr/>
        </p:nvSpPr>
        <p:spPr>
          <a:xfrm>
            <a:off x="3536988" y="3081784"/>
            <a:ext cx="7556421" cy="3823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We appreciate your time and attention.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Hope you enjoyed our presentation!</a:t>
            </a:r>
          </a:p>
          <a:p>
            <a:pPr marL="0" indent="0" algn="ctr">
              <a:lnSpc>
                <a:spcPts val="2850"/>
              </a:lnSpc>
              <a:buNone/>
            </a:pPr>
            <a:endParaRPr lang="en-US" sz="1750" dirty="0">
              <a:solidFill>
                <a:srgbClr val="BDA189"/>
              </a:solidFill>
              <a:latin typeface="Segoe UI" panose="020B0502040204020203" pitchFamily="34" charset="0"/>
              <a:ea typeface="Manrope" pitchFamily="34" charset="-122"/>
              <a:cs typeface="Segoe UI" panose="020B0502040204020203" pitchFamily="34" charset="0"/>
            </a:endParaRPr>
          </a:p>
          <a:p>
            <a:pPr marL="0" indent="0" algn="ctr">
              <a:lnSpc>
                <a:spcPts val="2850"/>
              </a:lnSpc>
              <a:buNone/>
            </a:pPr>
            <a:endParaRPr lang="en-US" sz="1750" dirty="0">
              <a:solidFill>
                <a:srgbClr val="BDA189"/>
              </a:solidFill>
              <a:latin typeface="Segoe UI" panose="020B0502040204020203" pitchFamily="34" charset="0"/>
              <a:ea typeface="Manrope" pitchFamily="34" charset="-122"/>
              <a:cs typeface="Segoe UI" panose="020B0502040204020203" pitchFamily="34" charset="0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GitHub Repository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: github.com/3bdulah/esp32-ai-follow-me-robot  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Scan the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QR code 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to explore the full project</a:t>
            </a:r>
          </a:p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5BDD15C-A46F-2215-7F82-1FFCA8740367}"/>
              </a:ext>
            </a:extLst>
          </p:cNvPr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FC5E4EDC-A735-F267-772F-798DF2A563D1}"/>
              </a:ext>
            </a:extLst>
          </p:cNvPr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1E73D9-659E-F9E2-8F67-2ABFB3B63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583" y="7524654"/>
            <a:ext cx="2571817" cy="593434"/>
          </a:xfrm>
          <a:prstGeom prst="rect">
            <a:avLst/>
          </a:prstGeom>
        </p:spPr>
      </p:pic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4C5BE5F7-996E-F84F-41AD-071244202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611" y="5430203"/>
            <a:ext cx="2601173" cy="260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15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6E6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73103" y="0"/>
            <a:ext cx="5259586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1699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Team Introduction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3218855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Abdullah </a:t>
            </a:r>
            <a:r>
              <a:rPr lang="en-US" sz="2200" b="1" dirty="0" err="1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Al-Shobaki</a:t>
            </a:r>
            <a:endParaRPr lang="en-US" sz="2200" b="1" dirty="0"/>
          </a:p>
        </p:txBody>
      </p:sp>
      <p:sp>
        <p:nvSpPr>
          <p:cNvPr id="7" name="Text 4"/>
          <p:cNvSpPr/>
          <p:nvPr/>
        </p:nvSpPr>
        <p:spPr>
          <a:xfrm>
            <a:off x="1020604" y="3746063"/>
            <a:ext cx="3211235" cy="816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2284612 </a:t>
            </a:r>
            <a:r>
              <a:rPr lang="it-IT" sz="1750" dirty="0">
                <a:solidFill>
                  <a:srgbClr val="FFFFFF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– AI &amp; Arduino Dev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218855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91228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Mohamed </a:t>
            </a:r>
            <a:r>
              <a:rPr lang="en-US" sz="2200" b="1" dirty="0" err="1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Alkozendar</a:t>
            </a:r>
            <a:endParaRPr lang="en-US" sz="2200" b="1" dirty="0"/>
          </a:p>
        </p:txBody>
      </p:sp>
      <p:sp>
        <p:nvSpPr>
          <p:cNvPr id="10" name="Text 7"/>
          <p:cNvSpPr/>
          <p:nvPr/>
        </p:nvSpPr>
        <p:spPr>
          <a:xfrm>
            <a:off x="4912162" y="3754635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2283149 </a:t>
            </a:r>
            <a:r>
              <a:rPr lang="it-IT" sz="1750" dirty="0">
                <a:solidFill>
                  <a:srgbClr val="FFFFFF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–</a:t>
            </a:r>
            <a:r>
              <a:rPr lang="en-US" sz="1750" dirty="0">
                <a:solidFill>
                  <a:srgbClr val="FFFFFF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Computer Vision &amp;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Web UI Dev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64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Mohammed Al-</a:t>
            </a:r>
            <a:r>
              <a:rPr lang="en-US" sz="2200" b="1" dirty="0" err="1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labani</a:t>
            </a:r>
            <a:endParaRPr lang="en-US" sz="2200" b="1" dirty="0"/>
          </a:p>
        </p:txBody>
      </p:sp>
      <p:sp>
        <p:nvSpPr>
          <p:cNvPr id="13" name="Text 10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2105990 </a:t>
            </a:r>
            <a:r>
              <a:rPr lang="it-IT" sz="1750" dirty="0">
                <a:solidFill>
                  <a:srgbClr val="FFFFFF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–</a:t>
            </a:r>
            <a:r>
              <a:rPr lang="en-US" sz="1750" dirty="0">
                <a:solidFill>
                  <a:srgbClr val="FFFFFF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Hardware Integration &amp; Testing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93790" y="14457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24947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530906" y="2572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063002"/>
            <a:ext cx="2899410" cy="1983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Design and build an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AI-powered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robot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that can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track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and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follow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a user using real-time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computer vision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713803" y="24947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450919" y="2572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50918" y="3005019"/>
            <a:ext cx="3693082" cy="5166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Follow-Me Mode 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– Tracks and follows a user’s hand in real-time using computer vision.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</a:rPr>
              <a:t>Random Personality Mode 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</a:rPr>
              <a:t>– Activates after 30 seconds of no hand detection until finding the user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</a:rPr>
              <a:t>Obstacle Avoidance 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</a:rPr>
              <a:t>– Uses ultrasonic sensor to detect and avoid objects.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 err="1">
                <a:solidFill>
                  <a:srgbClr val="BDA189"/>
                </a:solidFill>
                <a:latin typeface="Segoe UI" panose="020B0502040204020203" pitchFamily="34" charset="0"/>
              </a:rPr>
              <a:t>Wifi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</a:rPr>
              <a:t> Operated </a:t>
            </a:r>
            <a:r>
              <a:rPr lang="en-US" sz="1750" b="1" dirty="0" err="1">
                <a:solidFill>
                  <a:srgbClr val="BDA189"/>
                </a:solidFill>
                <a:latin typeface="Segoe UI" panose="020B0502040204020203" pitchFamily="34" charset="0"/>
              </a:rPr>
              <a:t>Iterface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</a:rPr>
              <a:t>– Built a wireless Robot control interface  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</a:rPr>
              <a:t>RGB LED Feedback 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</a:rPr>
              <a:t>– Indicates tracking (green) or idle state (red)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rgbClr val="BDA189"/>
              </a:solidFill>
              <a:latin typeface="Segoe UI" panose="020B0502040204020203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rgbClr val="BDA189"/>
              </a:solidFill>
              <a:latin typeface="Segoe UI" panose="020B0502040204020203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rgbClr val="BDA189"/>
              </a:solidFill>
              <a:latin typeface="Segoe UI" panose="020B05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50919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450919" y="46732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8526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530906" y="5930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Core Technologies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420922"/>
            <a:ext cx="3920011" cy="174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ESP32-CAM, Arduino Mega, Python,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MediaPipe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, OpenCV, </a:t>
            </a:r>
            <a:r>
              <a:rPr lang="en-US" sz="1750" dirty="0" err="1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Gradio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, L298N Motor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Driver, HC-SR04 Sensor</a:t>
            </a:r>
            <a:endParaRPr lang="en-US" sz="17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FC5057C-EEBD-2DD5-73FE-9529E3501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447" y="7598927"/>
            <a:ext cx="2107631" cy="562053"/>
          </a:xfrm>
          <a:prstGeom prst="rect">
            <a:avLst/>
          </a:prstGeom>
        </p:spPr>
      </p:pic>
      <p:pic>
        <p:nvPicPr>
          <p:cNvPr id="24" name="Image 0">
            <a:extLst>
              <a:ext uri="{FF2B5EF4-FFF2-40B4-BE49-F238E27FC236}">
                <a16:creationId xmlns:a16="http://schemas.microsoft.com/office/drawing/2014/main" id="{8600337F-1029-87DA-E6BA-DD1BFDA942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144000" y="2613005"/>
            <a:ext cx="5302890" cy="30035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4966" y="2612826"/>
            <a:ext cx="5795062" cy="2930069"/>
          </a:xfrm>
          <a:prstGeom prst="rect">
            <a:avLst/>
          </a:prstGeom>
          <a:solidFill>
            <a:srgbClr val="E6E6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4434" y="2723561"/>
            <a:ext cx="5486400" cy="27474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0190" y="14125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Architecture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6280190" y="2461498"/>
            <a:ext cx="7556421" cy="4355544"/>
          </a:xfrm>
          <a:prstGeom prst="roundRect">
            <a:avLst>
              <a:gd name="adj" fmla="val 78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87810" y="246911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514624" y="261282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ESP32-CAM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054590" y="2469117"/>
            <a:ext cx="3774400" cy="1049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Captures video stream and receives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HTTP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commands from the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laptop</a:t>
            </a:r>
            <a:endParaRPr lang="en-US" sz="1750" b="1" dirty="0"/>
          </a:p>
        </p:txBody>
      </p:sp>
      <p:sp>
        <p:nvSpPr>
          <p:cNvPr id="9" name="Shape 6"/>
          <p:cNvSpPr/>
          <p:nvPr/>
        </p:nvSpPr>
        <p:spPr>
          <a:xfrm>
            <a:off x="6287810" y="348234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514624" y="362604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Motor Driver (L298N)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054590" y="3402865"/>
            <a:ext cx="3774400" cy="773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Drives the four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DC motors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based on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commands from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Arduino Mega</a:t>
            </a:r>
            <a:endParaRPr lang="en-US" sz="1750" b="1" dirty="0"/>
          </a:p>
        </p:txBody>
      </p:sp>
      <p:sp>
        <p:nvSpPr>
          <p:cNvPr id="12" name="Shape 9"/>
          <p:cNvSpPr/>
          <p:nvPr/>
        </p:nvSpPr>
        <p:spPr>
          <a:xfrm>
            <a:off x="6287810" y="413265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514624" y="42763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Ultrasonic Sensor (HC-SR04)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054590" y="4241064"/>
            <a:ext cx="3774400" cy="840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Detects obstacles and prevents collisions by interrupting movement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7810" y="514588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6514624" y="52895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Wheels &amp; Chassis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054590" y="5101709"/>
            <a:ext cx="3774400" cy="59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Enables mobility and supports all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mounted components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6287810" y="5796201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6514624" y="593990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Power Supply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0054590" y="5760275"/>
            <a:ext cx="3774400" cy="1049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12V battery for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motors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, 6V battery for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Arduino Mega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, power bank for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ESP32-CAM</a:t>
            </a:r>
            <a:endParaRPr lang="en-US" sz="17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5ADB0AB-E235-7A75-413A-E356BCFC1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3368" y="7475608"/>
            <a:ext cx="2215272" cy="6785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097E1-3246-6EDD-7E45-5D55FBCD6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4B1DD16-BD94-3EDC-92CD-0D1A7B72CF0E}"/>
              </a:ext>
            </a:extLst>
          </p:cNvPr>
          <p:cNvSpPr/>
          <p:nvPr/>
        </p:nvSpPr>
        <p:spPr>
          <a:xfrm>
            <a:off x="793790" y="2539960"/>
            <a:ext cx="119297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Electrical Wiring Schematic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2E7C89A-B6D7-5992-DDA9-DEA3595B04D7}"/>
              </a:ext>
            </a:extLst>
          </p:cNvPr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01A2128-D987-09DB-FE45-4535BF3A4623}"/>
              </a:ext>
            </a:extLst>
          </p:cNvPr>
          <p:cNvSpPr/>
          <p:nvPr/>
        </p:nvSpPr>
        <p:spPr>
          <a:xfrm>
            <a:off x="812959" y="3406719"/>
            <a:ext cx="8216860" cy="4170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•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Arduino Mega 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handles all component connections directly 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•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L298N motor driver 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wired to 4 DC motors and Arduino digital pins 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•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HC-SR04 ultrasonic sensor 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connected to Arduino (Trig/Echo pins) 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•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RGB LED 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connected to PWM pins for status feedback 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•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ESP32-CAM 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powered via USB and sends serial commands to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Arduino Mega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• Powered using 12V motor battery + power bank for logic 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• Two switches used for safe power isolation</a:t>
            </a: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1A92FC77-C64D-CE3D-3C91-4A8C9D0E87CE}"/>
              </a:ext>
            </a:extLst>
          </p:cNvPr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ABCCFE59-F0E4-46E4-CD22-B14376CA058B}"/>
              </a:ext>
            </a:extLst>
          </p:cNvPr>
          <p:cNvSpPr/>
          <p:nvPr/>
        </p:nvSpPr>
        <p:spPr>
          <a:xfrm>
            <a:off x="4200406" y="4396859"/>
            <a:ext cx="2845594" cy="1178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8B8AFC5E-6180-4376-9E8B-CB318D64822E}"/>
              </a:ext>
            </a:extLst>
          </p:cNvPr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56611497-B4C5-09CB-73D6-A01765CA6AA9}"/>
              </a:ext>
            </a:extLst>
          </p:cNvPr>
          <p:cNvSpPr/>
          <p:nvPr/>
        </p:nvSpPr>
        <p:spPr>
          <a:xfrm>
            <a:off x="7607022" y="4396859"/>
            <a:ext cx="2845594" cy="1178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3A636507-C034-C9F9-8DB1-DC28EAEAAD9E}"/>
              </a:ext>
            </a:extLst>
          </p:cNvPr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FEA94148-6FF8-B61F-4340-302B3FF8B6C2}"/>
              </a:ext>
            </a:extLst>
          </p:cNvPr>
          <p:cNvSpPr/>
          <p:nvPr/>
        </p:nvSpPr>
        <p:spPr>
          <a:xfrm>
            <a:off x="11013638" y="4396859"/>
            <a:ext cx="2845594" cy="1457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F58217-E0A7-A967-AE9E-318D1C3CF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1448" y="7408380"/>
            <a:ext cx="2347352" cy="719008"/>
          </a:xfrm>
          <a:prstGeom prst="rect">
            <a:avLst/>
          </a:prstGeom>
        </p:spPr>
      </p:pic>
      <p:pic>
        <p:nvPicPr>
          <p:cNvPr id="17" name="Picture 16" descr="A plastic vehicle with yellow wheels and wires&#10;&#10;AI-generated content may be incorrect.">
            <a:extLst>
              <a:ext uri="{FF2B5EF4-FFF2-40B4-BE49-F238E27FC236}">
                <a16:creationId xmlns:a16="http://schemas.microsoft.com/office/drawing/2014/main" id="{E962000B-BD12-7761-8719-C4C4D2AAA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819" y="0"/>
            <a:ext cx="5600581" cy="4170045"/>
          </a:xfrm>
          <a:prstGeom prst="rect">
            <a:avLst/>
          </a:prstGeom>
        </p:spPr>
      </p:pic>
      <p:pic>
        <p:nvPicPr>
          <p:cNvPr id="19" name="Picture 18" descr="A close up of a machine&#10;&#10;AI-generated content may be incorrect.">
            <a:extLst>
              <a:ext uri="{FF2B5EF4-FFF2-40B4-BE49-F238E27FC236}">
                <a16:creationId xmlns:a16="http://schemas.microsoft.com/office/drawing/2014/main" id="{A60A00F3-D6AE-7868-0FBA-91A3CFD15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819" y="4170044"/>
            <a:ext cx="5600582" cy="405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52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12738-0EC0-4E7C-DCEC-8E6EFEE53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36B4253-D812-6679-A1BF-072765F2BAB1}"/>
              </a:ext>
            </a:extLst>
          </p:cNvPr>
          <p:cNvSpPr/>
          <p:nvPr/>
        </p:nvSpPr>
        <p:spPr>
          <a:xfrm>
            <a:off x="793790" y="2539960"/>
            <a:ext cx="119297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9554947-B1D0-5C75-DC21-C4A229BFF3B4}"/>
              </a:ext>
            </a:extLst>
          </p:cNvPr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159CF22-9165-9F3D-1F3F-2FF425038D9E}"/>
              </a:ext>
            </a:extLst>
          </p:cNvPr>
          <p:cNvSpPr/>
          <p:nvPr/>
        </p:nvSpPr>
        <p:spPr>
          <a:xfrm>
            <a:off x="812959" y="3406719"/>
            <a:ext cx="8216860" cy="4170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BDA189"/>
              </a:solidFill>
              <a:latin typeface="Segoe UI" panose="020B0502040204020203" pitchFamily="34" charset="0"/>
              <a:ea typeface="Manrope" pitchFamily="34" charset="-122"/>
              <a:cs typeface="Segoe UI" panose="020B0502040204020203" pitchFamily="34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D251DD0-3C67-5291-BC6E-A9C3B21D5000}"/>
              </a:ext>
            </a:extLst>
          </p:cNvPr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A22FCC33-A6BD-8A68-8D1C-4404C8D5902D}"/>
              </a:ext>
            </a:extLst>
          </p:cNvPr>
          <p:cNvSpPr/>
          <p:nvPr/>
        </p:nvSpPr>
        <p:spPr>
          <a:xfrm>
            <a:off x="4200406" y="4396859"/>
            <a:ext cx="2845594" cy="1178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829530E0-E74E-3295-18F0-17A943441354}"/>
              </a:ext>
            </a:extLst>
          </p:cNvPr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B664CB93-159B-BF0D-5323-AF5E6389C8D3}"/>
              </a:ext>
            </a:extLst>
          </p:cNvPr>
          <p:cNvSpPr/>
          <p:nvPr/>
        </p:nvSpPr>
        <p:spPr>
          <a:xfrm>
            <a:off x="7607022" y="4396859"/>
            <a:ext cx="2845594" cy="1178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9D4D8A93-22BF-60B0-ADBC-A53596651A37}"/>
              </a:ext>
            </a:extLst>
          </p:cNvPr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63BD6F90-7B72-C79C-5821-9D8B3B00D2EE}"/>
              </a:ext>
            </a:extLst>
          </p:cNvPr>
          <p:cNvSpPr/>
          <p:nvPr/>
        </p:nvSpPr>
        <p:spPr>
          <a:xfrm>
            <a:off x="11013638" y="4396859"/>
            <a:ext cx="2845594" cy="1457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E7B21F-8FAA-A098-F83D-B78EBB287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1448" y="7408380"/>
            <a:ext cx="2347352" cy="719008"/>
          </a:xfrm>
          <a:prstGeom prst="rect">
            <a:avLst/>
          </a:prstGeom>
        </p:spPr>
      </p:pic>
      <p:pic>
        <p:nvPicPr>
          <p:cNvPr id="13" name="Picture 12" descr="A black and white diagram of a computer&#10;&#10;AI-generated content may be incorrect.">
            <a:extLst>
              <a:ext uri="{FF2B5EF4-FFF2-40B4-BE49-F238E27FC236}">
                <a16:creationId xmlns:a16="http://schemas.microsoft.com/office/drawing/2014/main" id="{551AC845-1626-3E68-A12C-0257B25B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364"/>
            <a:ext cx="14630400" cy="821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61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9297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Computer Vision: Real-Time Hand Tracking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Image Processing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8"/>
            <a:ext cx="2845594" cy="3184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Real-time video stream from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ESP32-CAM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, fetched and processed using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OpenCV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in Python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Detection Method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96858"/>
            <a:ext cx="2845594" cy="3346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Hand tracking using </a:t>
            </a:r>
            <a:r>
              <a:rPr lang="en-US" sz="1750" b="1" dirty="0" err="1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MediaPipe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Hands model (21 landmark points, palm detection)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Decision Logic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6859"/>
            <a:ext cx="2845594" cy="3103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Based on X-position of hand landmarks: move left, right, forward, or stop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Response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6858"/>
            <a:ext cx="2845594" cy="3346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Laptop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sends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HTTP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command to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ESP32-CAM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→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ESP32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relays serial command to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Arduino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instantly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B33870-5BBD-B521-8535-26AD1C4C8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1448" y="7408380"/>
            <a:ext cx="2347352" cy="7190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6365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Obstacle Avoidance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Sensor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2909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HC-SR04 Ultrasonic Sensor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Continuously measures distance between the robot and any object ahead.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47717" y="448377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Detection Logic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155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If an object is detected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closer than 20 cm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, the robot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immediately stops 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and performs a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90° turn 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(usually right) to avoid collision.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44326" y="310014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Behavior Override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1394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Obstacle avoidance logic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overrides any hand-tracking or manual commands 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for safety.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44326" y="58674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858216-BF7A-2B97-BE9A-957640959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6728" y="7487646"/>
            <a:ext cx="2022232" cy="6194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855"/>
            <a:ext cx="108369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Wireless Control: </a:t>
            </a:r>
            <a:r>
              <a:rPr lang="en-US" sz="445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Gradio</a:t>
            </a: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Web Interface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29976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ESP32-CAM Interface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7754"/>
            <a:ext cx="2845594" cy="1768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Receives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HTTP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GET requests from the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laptop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on </a:t>
            </a:r>
            <a:r>
              <a:rPr lang="en-US" sz="1750" i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/</a:t>
            </a:r>
            <a:r>
              <a:rPr lang="en-US" sz="1750" i="1" dirty="0" err="1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move?dir</a:t>
            </a:r>
            <a:r>
              <a:rPr lang="en-US" sz="1750" i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=X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, relays via serial to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Arduino Mega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Control Commands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3937754"/>
            <a:ext cx="2845594" cy="189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Forward, Backward, Left, 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      Right, Stop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Sent based on hand 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      tracking or button click on 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      UI.</a:t>
            </a:r>
          </a:p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00406" y="437995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200406" y="482215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200406" y="5264348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200406" y="5706547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07022" y="335661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Communication Protocol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07022" y="4292084"/>
            <a:ext cx="2845594" cy="1335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HTTP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on port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80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, with communication over a shared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Wi-Fi hotspot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1013638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Technology Stack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013638" y="3937754"/>
            <a:ext cx="2845594" cy="2131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Developed in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Python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using </a:t>
            </a:r>
            <a:r>
              <a:rPr lang="en-US" sz="1750" b="1" dirty="0" err="1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Gradio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and </a:t>
            </a:r>
            <a:r>
              <a:rPr lang="en-US" sz="1750" b="1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Requests</a:t>
            </a:r>
            <a:r>
              <a:rPr lang="en-US" sz="1750" dirty="0">
                <a:solidFill>
                  <a:srgbClr val="BDA189"/>
                </a:solidFill>
                <a:latin typeface="Segoe UI" panose="020B0502040204020203" pitchFamily="34" charset="0"/>
                <a:ea typeface="Manrope" pitchFamily="34" charset="-122"/>
                <a:cs typeface="Segoe UI" panose="020B0502040204020203" pitchFamily="34" charset="0"/>
              </a:rPr>
              <a:t> — no HTML or JavaScript required, making it fast and minimal.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34C4F6-176F-544C-1577-FA719B82F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928" y="7401332"/>
            <a:ext cx="2337192" cy="7158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1096</Words>
  <Application>Microsoft Office PowerPoint</Application>
  <PresentationFormat>Custom</PresentationFormat>
  <Paragraphs>174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Prata</vt:lpstr>
      <vt:lpstr>Arial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Mohammad khz</cp:lastModifiedBy>
  <cp:revision>23</cp:revision>
  <dcterms:created xsi:type="dcterms:W3CDTF">2025-05-10T22:26:06Z</dcterms:created>
  <dcterms:modified xsi:type="dcterms:W3CDTF">2025-05-14T15:09:49Z</dcterms:modified>
</cp:coreProperties>
</file>